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581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059BF995-4886-483F-8358-83BE9E9C4E44}"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79241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1696931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53218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3945826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0040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32778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268548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177879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285030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59BF995-4886-483F-8358-83BE9E9C4E44}"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303633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59BF995-4886-483F-8358-83BE9E9C4E44}"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308141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59BF995-4886-483F-8358-83BE9E9C4E44}" type="datetimeFigureOut">
              <a:rPr lang="ar-IQ" smtClean="0"/>
              <a:t>13/02/1440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215893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59BF995-4886-483F-8358-83BE9E9C4E44}"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2449337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BF995-4886-483F-8358-83BE9E9C4E44}" type="datetimeFigureOut">
              <a:rPr lang="ar-IQ" smtClean="0"/>
              <a:t>13/02/1440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104433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059BF995-4886-483F-8358-83BE9E9C4E44}"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387930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059BF995-4886-483F-8358-83BE9E9C4E44}"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136D02-B7AD-4EE9-8777-B2F8BCB48FA8}" type="slidenum">
              <a:rPr lang="ar-IQ" smtClean="0"/>
              <a:t>‹#›</a:t>
            </a:fld>
            <a:endParaRPr lang="ar-IQ"/>
          </a:p>
        </p:txBody>
      </p:sp>
    </p:spTree>
    <p:extLst>
      <p:ext uri="{BB962C8B-B14F-4D97-AF65-F5344CB8AC3E}">
        <p14:creationId xmlns:p14="http://schemas.microsoft.com/office/powerpoint/2010/main" val="134520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59BF995-4886-483F-8358-83BE9E9C4E44}" type="datetimeFigureOut">
              <a:rPr lang="ar-IQ" smtClean="0"/>
              <a:t>13/02/1440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8136D02-B7AD-4EE9-8777-B2F8BCB48FA8}" type="slidenum">
              <a:rPr lang="ar-IQ" smtClean="0"/>
              <a:t>‹#›</a:t>
            </a:fld>
            <a:endParaRPr lang="ar-IQ"/>
          </a:p>
        </p:txBody>
      </p:sp>
    </p:spTree>
    <p:extLst>
      <p:ext uri="{BB962C8B-B14F-4D97-AF65-F5344CB8AC3E}">
        <p14:creationId xmlns:p14="http://schemas.microsoft.com/office/powerpoint/2010/main" val="8230686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35131" y="0"/>
            <a:ext cx="11769635" cy="6635931"/>
          </a:xfrm>
        </p:spPr>
        <p:txBody>
          <a:bodyPr>
            <a:normAutofit fontScale="92500" lnSpcReduction="10000"/>
          </a:bodyPr>
          <a:lstStyle/>
          <a:p>
            <a:pPr>
              <a:lnSpc>
                <a:spcPct val="115000"/>
              </a:lnSpc>
              <a:spcAft>
                <a:spcPts val="1000"/>
              </a:spcAft>
            </a:pPr>
            <a:r>
              <a:rPr lang="ar-SA" dirty="0">
                <a:latin typeface="Perpetua" panose="02020502060401020303" pitchFamily="18" charset="0"/>
                <a:ea typeface="Perpetua" panose="02020502060401020303" pitchFamily="18" charset="0"/>
                <a:cs typeface="Simplified Arabic" panose="02020603050405020304" pitchFamily="18" charset="-78"/>
              </a:rPr>
              <a:t>محاضرة ( 1 ) </a:t>
            </a:r>
            <a:endParaRPr lang="en-US" sz="1600" dirty="0" smtClean="0">
              <a:effectLst/>
              <a:latin typeface="Perpetua" panose="02020502060401020303" pitchFamily="18" charset="0"/>
              <a:ea typeface="Perpetua" panose="02020502060401020303" pitchFamily="18" charset="0"/>
              <a:cs typeface="Times New Roman" panose="02020603050405020304" pitchFamily="18" charset="0"/>
            </a:endParaRPr>
          </a:p>
          <a:p>
            <a:pPr>
              <a:lnSpc>
                <a:spcPct val="115000"/>
              </a:lnSpc>
              <a:spcAft>
                <a:spcPts val="1000"/>
              </a:spcAft>
            </a:pPr>
            <a:r>
              <a:rPr lang="ar-SA" sz="2800" b="1" dirty="0" smtClean="0">
                <a:solidFill>
                  <a:srgbClr val="FF0000"/>
                </a:solidFill>
                <a:effectLst/>
                <a:latin typeface="Perpetua" panose="02020502060401020303" pitchFamily="18" charset="0"/>
                <a:ea typeface="Perpetua" panose="02020502060401020303" pitchFamily="18" charset="0"/>
                <a:cs typeface="Simplified Arabic" panose="02020603050405020304" pitchFamily="18" charset="-78"/>
              </a:rPr>
              <a:t>الاستدلال الاحصائي </a:t>
            </a:r>
            <a:endParaRPr lang="en-US" sz="1600" dirty="0" smtClean="0">
              <a:effectLst/>
              <a:latin typeface="Perpetua" panose="02020502060401020303" pitchFamily="18" charset="0"/>
              <a:ea typeface="Perpetua" panose="02020502060401020303" pitchFamily="18" charset="0"/>
              <a:cs typeface="Times New Roman" panose="02020603050405020304" pitchFamily="18" charset="0"/>
            </a:endParaRPr>
          </a:p>
          <a:p>
            <a:pPr algn="r">
              <a:lnSpc>
                <a:spcPct val="115000"/>
              </a:lnSpc>
              <a:spcAft>
                <a:spcPts val="1000"/>
              </a:spcAft>
            </a:pPr>
            <a:r>
              <a:rPr lang="ar-SA" sz="3200" b="1" u="sng" dirty="0" smtClean="0">
                <a:solidFill>
                  <a:srgbClr val="FF0000"/>
                </a:solidFill>
                <a:effectLst/>
                <a:latin typeface="Perpetua" panose="02020502060401020303" pitchFamily="18" charset="0"/>
                <a:ea typeface="Perpetua" panose="02020502060401020303" pitchFamily="18" charset="0"/>
                <a:cs typeface="Simplified Arabic" panose="02020603050405020304" pitchFamily="18" charset="-78"/>
              </a:rPr>
              <a:t>مقدمة : </a:t>
            </a:r>
            <a:endParaRPr lang="en-US" sz="1600" dirty="0" smtClean="0">
              <a:effectLst/>
              <a:latin typeface="Perpetua" panose="02020502060401020303" pitchFamily="18" charset="0"/>
              <a:ea typeface="Perpetua" panose="02020502060401020303" pitchFamily="18" charset="0"/>
              <a:cs typeface="Times New Roman" panose="02020603050405020304" pitchFamily="18" charset="0"/>
            </a:endParaRPr>
          </a:p>
          <a:p>
            <a:pPr algn="r">
              <a:lnSpc>
                <a:spcPct val="115000"/>
              </a:lnSpc>
              <a:spcAft>
                <a:spcPts val="1000"/>
              </a:spcAft>
            </a:pPr>
            <a:r>
              <a:rPr lang="ar-SA" dirty="0">
                <a:latin typeface="Perpetua" panose="02020502060401020303" pitchFamily="18" charset="0"/>
                <a:ea typeface="Perpetua" panose="02020502060401020303" pitchFamily="18" charset="0"/>
                <a:cs typeface="Simplified Arabic" panose="02020603050405020304" pitchFamily="18" charset="-78"/>
              </a:rPr>
              <a:t>نظرا للصعوبات التي تواجه الباحثين في الحصول علي بيانات المجتمع ككل واللجوء إلى أسلوب العينة في جمع البيانات ، أصبحت أساليب الاستدلال الإحصائي هي الوسيلة لاتخاذ القرارات الإحصائية بل الفرع الأول من فروع وأصبح الإحصاء الوصفي</a:t>
            </a:r>
            <a:r>
              <a:rPr lang="en-US" dirty="0">
                <a:latin typeface="Simplified Arabic" panose="02020603050405020304" pitchFamily="18" charset="-78"/>
                <a:ea typeface="Perpetua" panose="02020502060401020303" pitchFamily="18" charset="0"/>
                <a:cs typeface="Times New Roman" panose="02020603050405020304" pitchFamily="18" charset="0"/>
              </a:rPr>
              <a:t>- </a:t>
            </a:r>
            <a:r>
              <a:rPr lang="ar-SA" dirty="0">
                <a:latin typeface="Perpetua" panose="02020502060401020303" pitchFamily="18" charset="0"/>
                <a:ea typeface="Perpetua" panose="02020502060401020303" pitchFamily="18" charset="0"/>
                <a:cs typeface="Simplified Arabic" panose="02020603050405020304" pitchFamily="18" charset="-78"/>
              </a:rPr>
              <a:t>هو مرحلة من مراحل البحث علم الإحصاء</a:t>
            </a:r>
            <a:r>
              <a:rPr lang="en-US" dirty="0">
                <a:latin typeface="Simplified Arabic" panose="02020603050405020304" pitchFamily="18" charset="-78"/>
                <a:ea typeface="Perpetua" panose="02020502060401020303" pitchFamily="18" charset="0"/>
                <a:cs typeface="Times New Roman" panose="02020603050405020304" pitchFamily="18" charset="0"/>
              </a:rPr>
              <a:t>- </a:t>
            </a:r>
            <a:r>
              <a:rPr lang="ar-SA" dirty="0">
                <a:latin typeface="Perpetua" panose="02020502060401020303" pitchFamily="18" charset="0"/>
                <a:ea typeface="Perpetua" panose="02020502060401020303" pitchFamily="18" charset="0"/>
                <a:cs typeface="Simplified Arabic" panose="02020603050405020304" pitchFamily="18" charset="-78"/>
              </a:rPr>
              <a:t>الإحصائي التي يتم على أساسها تحديد أسلوب الاستدلال الإحصائي المناسب الذي يمثل الهدف الأساسي من دراسة الإحصاء</a:t>
            </a:r>
            <a:r>
              <a:rPr lang="en-US" dirty="0">
                <a:latin typeface="Simplified Arabic" panose="02020603050405020304" pitchFamily="18" charset="-78"/>
                <a:ea typeface="Perpetua" panose="02020502060401020303" pitchFamily="18" charset="0"/>
                <a:cs typeface="Times New Roman" panose="02020603050405020304" pitchFamily="18" charset="0"/>
              </a:rPr>
              <a:t>.</a:t>
            </a:r>
            <a:endParaRPr lang="en-US" sz="1600" dirty="0" smtClean="0">
              <a:effectLst/>
              <a:latin typeface="Perpetua" panose="02020502060401020303" pitchFamily="18" charset="0"/>
              <a:ea typeface="Perpetua" panose="02020502060401020303" pitchFamily="18" charset="0"/>
              <a:cs typeface="Times New Roman" panose="02020603050405020304" pitchFamily="18" charset="0"/>
            </a:endParaRPr>
          </a:p>
          <a:p>
            <a:pPr marR="476250" algn="r"/>
            <a:r>
              <a:rPr lang="ar-BH" sz="2800" b="1" u="sng"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هدف الاستدلال </a:t>
            </a:r>
            <a:endParaRPr lang="en-US" sz="1800" dirty="0" smtClean="0">
              <a:effectLst/>
              <a:latin typeface="Times New Roman" panose="02020603050405020304" pitchFamily="18" charset="0"/>
              <a:ea typeface="Times New Roman" panose="02020603050405020304" pitchFamily="18" charset="0"/>
            </a:endParaRPr>
          </a:p>
          <a:p>
            <a:pPr algn="just">
              <a:lnSpc>
                <a:spcPct val="150000"/>
              </a:lnSpc>
            </a:pP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الهدف من الإحصاء الاستدلالي استنتاج خصائص المجتمع من خصائص عينة سحبت منه, فعند استخدام بيانات العينة (</a:t>
            </a:r>
            <a:r>
              <a:rPr lang="en-US" dirty="0">
                <a:solidFill>
                  <a:srgbClr val="000000"/>
                </a:solidFill>
                <a:latin typeface="Simplified Arabic" panose="02020603050405020304" pitchFamily="18" charset="-78"/>
                <a:ea typeface="Times New Roman" panose="02020603050405020304" pitchFamily="18" charset="0"/>
              </a:rPr>
              <a:t>Statistic</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للاستدلال عن المجتمع ولكوننا لا نملك كل حقائق المجتمع فنحث عن طريقة عملية نستطيع من خلالها الوثوق بالحقيقة المطلوبة ضمن نطاق معين معتمدين على طبيعة المجتمع المطلوب تقدير معاملاته</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dirty="0">
                <a:solidFill>
                  <a:srgbClr val="000000"/>
                </a:solidFill>
                <a:latin typeface="Simplified Arabic" panose="02020603050405020304" pitchFamily="18" charset="-78"/>
                <a:ea typeface="Times New Roman" panose="02020603050405020304" pitchFamily="18" charset="0"/>
              </a:rPr>
              <a:t>Parameter</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محاولين الوصول لقيم (العددية)</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لمعالم المجتمع من خلال بيانات العينة المسحوبة منه عشوائياً</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dirty="0" smtClean="0">
              <a:effectLst/>
              <a:latin typeface="Times New Roman" panose="02020603050405020304" pitchFamily="18" charset="0"/>
              <a:ea typeface="Times New Roman" panose="02020603050405020304" pitchFamily="18" charset="0"/>
            </a:endParaRPr>
          </a:p>
          <a:p>
            <a:pPr algn="just">
              <a:lnSpc>
                <a:spcPct val="150000"/>
              </a:lnSpc>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وينقسم الاستدلال الإحصائي لقسمين ، الأول التقدير الإحصائي (</a:t>
            </a:r>
            <a:r>
              <a:rPr lang="en-US" dirty="0">
                <a:solidFill>
                  <a:srgbClr val="000000"/>
                </a:solidFill>
                <a:latin typeface="Simplified Arabic" panose="02020603050405020304" pitchFamily="18" charset="-78"/>
                <a:ea typeface="Times New Roman" panose="02020603050405020304" pitchFamily="18" charset="0"/>
              </a:rPr>
              <a:t>statistical estimation</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والثاني اختبارات الفروض الإحصائية (</a:t>
            </a:r>
            <a:r>
              <a:rPr lang="en-US" dirty="0">
                <a:solidFill>
                  <a:srgbClr val="000000"/>
                </a:solidFill>
                <a:latin typeface="Simplified Arabic" panose="02020603050405020304" pitchFamily="18" charset="-78"/>
                <a:ea typeface="Times New Roman" panose="02020603050405020304" pitchFamily="18" charset="0"/>
              </a:rPr>
              <a:t>hypothesis testing</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فالأول يشير للطرق المختلفة لتقدير معالم المجتمع المجهولة في حين يشير الثاني إلى اختيرا بين أقوال حول قيم معالم المجتمع وكلاهما يستدل على معالم المجتمع المجهولة بالنسبة للسؤال محل البحث ومن الممكن استخدام كلاهما معاً حال تحليل البيانات، وينقسم الأول إلى تقدير بنقطة ( </a:t>
            </a:r>
            <a:r>
              <a:rPr lang="en-US" dirty="0">
                <a:solidFill>
                  <a:srgbClr val="000000"/>
                </a:solidFill>
                <a:latin typeface="Simplified Arabic" panose="02020603050405020304" pitchFamily="18" charset="-78"/>
                <a:ea typeface="Times New Roman" panose="02020603050405020304" pitchFamily="18" charset="0"/>
              </a:rPr>
              <a:t>Point estimation</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وتقدير بفترة (</a:t>
            </a:r>
            <a:r>
              <a:rPr lang="en-US" dirty="0">
                <a:solidFill>
                  <a:srgbClr val="000000"/>
                </a:solidFill>
                <a:latin typeface="Simplified Arabic" panose="02020603050405020304" pitchFamily="18" charset="-78"/>
                <a:ea typeface="Times New Roman" panose="02020603050405020304" pitchFamily="18" charset="0"/>
              </a:rPr>
              <a:t>Interval estimation</a:t>
            </a:r>
            <a:r>
              <a:rPr lang="ar-BH"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سيتم توضيح كل منهم لاحقاً.</a:t>
            </a:r>
            <a:endParaRPr lang="en-US" sz="1800" dirty="0" smtClean="0">
              <a:effectLst/>
              <a:latin typeface="Times New Roman" panose="02020603050405020304" pitchFamily="18" charset="0"/>
              <a:ea typeface="Times New Roman" panose="02020603050405020304" pitchFamily="18" charset="0"/>
            </a:endParaRPr>
          </a:p>
          <a:p>
            <a:endParaRPr lang="ar-IQ" dirty="0"/>
          </a:p>
        </p:txBody>
      </p:sp>
    </p:spTree>
    <p:extLst>
      <p:ext uri="{BB962C8B-B14F-4D97-AF65-F5344CB8AC3E}">
        <p14:creationId xmlns:p14="http://schemas.microsoft.com/office/powerpoint/2010/main" val="172360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691" y="117566"/>
            <a:ext cx="11913325" cy="6583680"/>
          </a:xfrm>
        </p:spPr>
        <p:txBody>
          <a:bodyPr>
            <a:normAutofit/>
          </a:bodyPr>
          <a:lstStyle/>
          <a:p>
            <a:pPr algn="r"/>
            <a:r>
              <a:rPr lang="ar-SA"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r>
            <a:br>
              <a:rPr lang="en-US" sz="1800" dirty="0">
                <a:latin typeface="Times New Roman" panose="02020603050405020304" pitchFamily="18" charset="0"/>
                <a:ea typeface="Times New Roman" panose="02020603050405020304" pitchFamily="18" charset="0"/>
                <a:cs typeface="Times New Roman" panose="02020603050405020304" pitchFamily="18" charset="0"/>
              </a:rPr>
            </a:br>
            <a:r>
              <a:rPr lang="en-US" sz="1800" dirty="0">
                <a:solidFill>
                  <a:srgbClr val="000000"/>
                </a:solidFill>
                <a:latin typeface="Simplified Arabic" panose="02020603050405020304" pitchFamily="18" charset="-78"/>
                <a:ea typeface="Times New Roman" panose="02020603050405020304" pitchFamily="18" charset="0"/>
              </a:rPr>
              <a:t> </a:t>
            </a:r>
            <a:r>
              <a:rPr lang="ar-SA" sz="1800" dirty="0">
                <a:solidFill>
                  <a:srgbClr val="000000"/>
                </a:solidFill>
                <a:latin typeface="Simplified Arabic" panose="02020603050405020304" pitchFamily="18" charset="-78"/>
                <a:ea typeface="Times New Roman" panose="02020603050405020304" pitchFamily="18" charset="0"/>
              </a:rPr>
              <a:t>هو أسلوب إحصائي مبني على نظريات إحصائية، </a:t>
            </a:r>
            <a:r>
              <a:rPr lang="en-US" sz="2400" b="1" u="sng" dirty="0">
                <a:solidFill>
                  <a:srgbClr val="FF0000"/>
                </a:solidFill>
                <a:latin typeface="Simplified Arabic" panose="02020603050405020304" pitchFamily="18" charset="-78"/>
                <a:ea typeface="Times New Roman" panose="02020603050405020304" pitchFamily="18" charset="0"/>
              </a:rPr>
              <a:t>(Estimation) </a:t>
            </a:r>
            <a:r>
              <a:rPr lang="ar-SA" sz="2400" b="1" u="sng" dirty="0">
                <a:solidFill>
                  <a:srgbClr val="FF0000"/>
                </a:solidFill>
                <a:latin typeface="Simplified Arabic" panose="02020603050405020304" pitchFamily="18" charset="-78"/>
                <a:ea typeface="Times New Roman" panose="02020603050405020304" pitchFamily="18" charset="0"/>
              </a:rPr>
              <a:t>التقدير</a:t>
            </a:r>
            <a:r>
              <a:rPr lang="en-US" sz="1400">
                <a:latin typeface="Times New Roman" panose="02020603050405020304" pitchFamily="18" charset="0"/>
                <a:ea typeface="Times New Roman" panose="02020603050405020304" pitchFamily="18" charset="0"/>
              </a:rPr>
              <a:t/>
            </a:r>
            <a:br>
              <a:rPr lang="en-US" sz="1400">
                <a:latin typeface="Times New Roman" panose="02020603050405020304" pitchFamily="18" charset="0"/>
                <a:ea typeface="Times New Roman" panose="02020603050405020304" pitchFamily="18" charset="0"/>
              </a:rPr>
            </a:br>
            <a:r>
              <a:rPr lang="ar-IQ" sz="1800" smtClean="0">
                <a:latin typeface="Times New Roman" panose="02020603050405020304" pitchFamily="18" charset="0"/>
                <a:ea typeface="Times New Roman" panose="02020603050405020304" pitchFamily="18" charset="0"/>
                <a:cs typeface="Times New Roman" panose="02020603050405020304" pitchFamily="18" charset="0"/>
              </a:rPr>
              <a:t/>
            </a:r>
            <a:br>
              <a:rPr lang="ar-IQ" sz="1800" smtClean="0">
                <a:latin typeface="Times New Roman" panose="02020603050405020304" pitchFamily="18" charset="0"/>
                <a:ea typeface="Times New Roman" panose="02020603050405020304" pitchFamily="18" charset="0"/>
                <a:cs typeface="Times New Roman" panose="02020603050405020304" pitchFamily="18" charset="0"/>
              </a:rPr>
            </a:br>
            <a:r>
              <a:rPr lang="ar-IQ" sz="1800">
                <a:latin typeface="Times New Roman" panose="02020603050405020304" pitchFamily="18" charset="0"/>
                <a:ea typeface="Times New Roman" panose="02020603050405020304" pitchFamily="18" charset="0"/>
                <a:cs typeface="Times New Roman" panose="02020603050405020304" pitchFamily="18" charset="0"/>
              </a:rPr>
              <a:t/>
            </a:r>
            <a:br>
              <a:rPr lang="ar-IQ" sz="1800">
                <a:latin typeface="Times New Roman" panose="02020603050405020304" pitchFamily="18" charset="0"/>
                <a:ea typeface="Times New Roman" panose="02020603050405020304" pitchFamily="18" charset="0"/>
                <a:cs typeface="Times New Roman" panose="02020603050405020304" pitchFamily="18" charset="0"/>
              </a:rPr>
            </a:br>
            <a:r>
              <a:rPr lang="ar-SA"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يستخدم </a:t>
            </a:r>
            <a:r>
              <a:rPr lang="ar-SA"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لتقدير معلمة ما محل الاهتمام عن طريق استخدام مقاييس العينة.</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r>
            <a:br>
              <a:rPr lang="en-US" sz="1800" dirty="0">
                <a:latin typeface="Times New Roman" panose="02020603050405020304" pitchFamily="18" charset="0"/>
                <a:ea typeface="Times New Roman" panose="02020603050405020304" pitchFamily="18" charset="0"/>
                <a:cs typeface="Times New Roman" panose="02020603050405020304" pitchFamily="18" charset="0"/>
              </a:rPr>
            </a:br>
            <a:r>
              <a:rPr lang="ar-SA" sz="1800" dirty="0">
                <a:latin typeface="Times New Roman" panose="02020603050405020304" pitchFamily="18" charset="0"/>
                <a:ea typeface="Perpetua" panose="02020502060401020303" pitchFamily="18" charset="0"/>
                <a:cs typeface="Times New Roman" panose="02020603050405020304" pitchFamily="18" charset="0"/>
              </a:rPr>
              <a:t>تستخدم بيانات العينة لتقدير معلمة المجتمع المجهولة بنقطة واحدة فقط، أي بقيمة واحدة فقط. تستخدم بيانات العينة لتقدير معلمة المجتمع المجهولة بفترة من القيم</a:t>
            </a:r>
            <a:r>
              <a:rPr lang="ar-SA" sz="1800" dirty="0" smtClean="0">
                <a:latin typeface="Times New Roman" panose="02020603050405020304" pitchFamily="18" charset="0"/>
                <a:ea typeface="Perpetua" panose="02020502060401020303" pitchFamily="18" charset="0"/>
                <a:cs typeface="Times New Roman" panose="02020603050405020304" pitchFamily="18" charset="0"/>
              </a:rPr>
              <a:t>.</a:t>
            </a:r>
            <a:r>
              <a:rPr lang="en-US" sz="1800" dirty="0" smtClean="0">
                <a:latin typeface="Times New Roman" panose="02020603050405020304" pitchFamily="18" charset="0"/>
                <a:ea typeface="Perpetua" panose="02020502060401020303" pitchFamily="18" charset="0"/>
                <a:cs typeface="Times New Roman" panose="02020603050405020304" pitchFamily="18" charset="0"/>
              </a:rPr>
              <a:t/>
            </a:r>
            <a:br>
              <a:rPr lang="en-US" sz="1800" dirty="0" smtClean="0">
                <a:latin typeface="Times New Roman" panose="02020603050405020304" pitchFamily="18" charset="0"/>
                <a:ea typeface="Perpetua" panose="02020502060401020303" pitchFamily="18" charset="0"/>
                <a:cs typeface="Times New Roman" panose="02020603050405020304" pitchFamily="18" charset="0"/>
              </a:rPr>
            </a:br>
            <a:r>
              <a:rPr lang="en-US" sz="1800" dirty="0">
                <a:latin typeface="Times New Roman" panose="02020603050405020304" pitchFamily="18" charset="0"/>
                <a:ea typeface="Perpetua" panose="02020502060401020303" pitchFamily="18" charset="0"/>
                <a:cs typeface="Times New Roman" panose="02020603050405020304" pitchFamily="18" charset="0"/>
              </a:rPr>
              <a:t/>
            </a:r>
            <a:br>
              <a:rPr lang="en-US" sz="1800" dirty="0">
                <a:latin typeface="Times New Roman" panose="02020603050405020304" pitchFamily="18" charset="0"/>
                <a:ea typeface="Perpetua" panose="02020502060401020303" pitchFamily="18" charset="0"/>
                <a:cs typeface="Times New Roman" panose="02020603050405020304" pitchFamily="18" charset="0"/>
              </a:rPr>
            </a:br>
            <a:r>
              <a:rPr lang="en-US" sz="1800" dirty="0" smtClean="0">
                <a:latin typeface="Times New Roman" panose="02020603050405020304" pitchFamily="18" charset="0"/>
                <a:ea typeface="Perpetua" panose="02020502060401020303" pitchFamily="18" charset="0"/>
                <a:cs typeface="Times New Roman" panose="02020603050405020304" pitchFamily="18" charset="0"/>
              </a:rPr>
              <a:t/>
            </a:r>
            <a:br>
              <a:rPr lang="en-US" sz="1800" dirty="0" smtClean="0">
                <a:latin typeface="Times New Roman" panose="02020603050405020304" pitchFamily="18" charset="0"/>
                <a:ea typeface="Perpetua" panose="02020502060401020303" pitchFamily="18" charset="0"/>
                <a:cs typeface="Times New Roman" panose="02020603050405020304" pitchFamily="18" charset="0"/>
              </a:rPr>
            </a:br>
            <a:r>
              <a:rPr lang="en-US" sz="1800" dirty="0">
                <a:latin typeface="Times New Roman" panose="02020603050405020304" pitchFamily="18" charset="0"/>
                <a:ea typeface="Perpetua" panose="02020502060401020303" pitchFamily="18" charset="0"/>
                <a:cs typeface="Times New Roman" panose="02020603050405020304" pitchFamily="18" charset="0"/>
              </a:rPr>
              <a:t/>
            </a:r>
            <a:br>
              <a:rPr lang="en-US" sz="1800" dirty="0">
                <a:latin typeface="Times New Roman" panose="02020603050405020304" pitchFamily="18" charset="0"/>
                <a:ea typeface="Perpetua" panose="02020502060401020303" pitchFamily="18" charset="0"/>
                <a:cs typeface="Times New Roman" panose="02020603050405020304" pitchFamily="18" charset="0"/>
              </a:rPr>
            </a:br>
            <a:r>
              <a:rPr lang="en-US" sz="1800" dirty="0">
                <a:latin typeface="Times New Roman" panose="02020603050405020304" pitchFamily="18" charset="0"/>
                <a:ea typeface="Perpetua" panose="02020502060401020303" pitchFamily="18" charset="0"/>
                <a:cs typeface="Times New Roman" panose="02020603050405020304" pitchFamily="18" charset="0"/>
              </a:rPr>
              <a:t>Suppose, for example, that the parameter of interest is µ, the true average lifetime of batteries of a certain type. A random sample of n = 3 batteries might yield observed lifetimes (hours) x1 = 5.0, x2 = 6.4, x3 = 5.9. The computed value of the sample mean lifetime is ¯x = 5.77. It is reasonable to regard 5.77 as a very plausible value of µ our “best guess” for the value of µ based on the available sample information. STAT355 - Probability &amp; Statistics Chapter 6: Point Estimation () Fall 2011 4 / 18 Notations Suppose we want to estimate a parameter of a single population (e.g., µ or σ, or λ) based on a random sample of size n. I When discussing general concepts and methods of inference, it is convenient to have a generic symbol for the parameter of interest. I We will use the Greek letter θ for this purpose. I The objective of point estimation is to select a single number, based on sample data, that represents a sensible value for θ.</a:t>
            </a:r>
            <a:br>
              <a:rPr lang="en-US" sz="1800" dirty="0">
                <a:latin typeface="Times New Roman" panose="02020603050405020304" pitchFamily="18" charset="0"/>
                <a:ea typeface="Perpetua" panose="02020502060401020303" pitchFamily="18" charset="0"/>
                <a:cs typeface="Times New Roman" panose="02020603050405020304" pitchFamily="18" charset="0"/>
              </a:rPr>
            </a:br>
            <a:endParaRPr lang="ar-IQ"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82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007736421"/>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TotalTime>
  <Words>73</Words>
  <Application>Microsoft Office PowerPoint</Application>
  <PresentationFormat>شاشة عريضة</PresentationFormat>
  <Paragraphs>8</Paragraphs>
  <Slides>3</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vt:i4>
      </vt:variant>
    </vt:vector>
  </HeadingPairs>
  <TitlesOfParts>
    <vt:vector size="10" baseType="lpstr">
      <vt:lpstr>Century Gothic</vt:lpstr>
      <vt:lpstr>Perpetua</vt:lpstr>
      <vt:lpstr>Simplified Arabic</vt:lpstr>
      <vt:lpstr>Tahoma</vt:lpstr>
      <vt:lpstr>Times New Roman</vt:lpstr>
      <vt:lpstr>Wingdings 3</vt:lpstr>
      <vt:lpstr>شريحة</vt:lpstr>
      <vt:lpstr>عرض تقديمي في PowerPoint</vt:lpstr>
      <vt:lpstr>   هو أسلوب إحصائي مبني على نظريات إحصائية، (Estimation) التقدير   يستخدم لتقدير معلمة ما محل الاهتمام عن طريق استخدام مقاييس العينة. تستخدم بيانات العينة لتقدير معلمة المجتمع المجهولة بنقطة واحدة فقط، أي بقيمة واحدة فقط. تستخدم بيانات العينة لتقدير معلمة المجتمع المجهولة بفترة من القيم.    Suppose, for example, that the parameter of interest is µ, the true average lifetime of batteries of a certain type. A random sample of n = 3 batteries might yield observed lifetimes (hours) x1 = 5.0, x2 = 6.4, x3 = 5.9. The computed value of the sample mean lifetime is ¯x = 5.77. It is reasonable to regard 5.77 as a very plausible value of µ our “best guess” for the value of µ based on the available sample information. STAT355 - Probability &amp; Statistics Chapter 6: Point Estimation () Fall 2011 4 / 18 Notations Suppose we want to estimate a parameter of a single population (e.g., µ or σ, or λ) based on a random sample of size n. I When discussing general concepts and methods of inference, it is convenient to have a generic symbol for the parameter of interest. I We will use the Greek letter θ for this purpose. I The objective of point estimation is to select a single number, based on sample data, that represents a sensible value for θ. </vt:lpstr>
      <vt:lpstr>عرض تقديمي في PowerPoint</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2</cp:revision>
  <dcterms:created xsi:type="dcterms:W3CDTF">2018-10-23T16:15:52Z</dcterms:created>
  <dcterms:modified xsi:type="dcterms:W3CDTF">2018-10-23T16:22:40Z</dcterms:modified>
</cp:coreProperties>
</file>